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300" r:id="rId4"/>
    <p:sldId id="301" r:id="rId5"/>
    <p:sldId id="303" r:id="rId6"/>
    <p:sldId id="304" r:id="rId7"/>
    <p:sldId id="305" r:id="rId8"/>
    <p:sldId id="306" r:id="rId9"/>
    <p:sldId id="308" r:id="rId10"/>
    <p:sldId id="307" r:id="rId11"/>
    <p:sldId id="268" r:id="rId12"/>
    <p:sldId id="269" r:id="rId13"/>
    <p:sldId id="309" r:id="rId14"/>
    <p:sldId id="310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235" autoAdjust="0"/>
  </p:normalViewPr>
  <p:slideViewPr>
    <p:cSldViewPr snapToGrid="0" snapToObjects="1">
      <p:cViewPr varScale="1">
        <p:scale>
          <a:sx n="81" d="100"/>
          <a:sy n="81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27630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C146-63D7-1841-98D2-0D0B2AC88BF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B7F2-EA91-C64A-ACF3-C05569F1D8D5}" type="datetimeFigureOut">
              <a:rPr lang="fr-FR" smtClean="0"/>
              <a:t>11/05/14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ov"/><Relationship Id="rId4" Type="http://schemas.openxmlformats.org/officeDocument/2006/relationships/video" Target="../media/media4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microsoft.com/office/2007/relationships/media" Target="../media/media5.mov"/><Relationship Id="rId2" Type="http://schemas.openxmlformats.org/officeDocument/2006/relationships/video" Target="../media/media5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36272"/>
            <a:ext cx="9144000" cy="1981648"/>
          </a:xfrm>
        </p:spPr>
        <p:txBody>
          <a:bodyPr/>
          <a:lstStyle/>
          <a:p>
            <a:r>
              <a:rPr lang="en-US" sz="4800" dirty="0">
                <a:effectLst/>
              </a:rPr>
              <a:t>Restrictive </a:t>
            </a:r>
            <a:r>
              <a:rPr lang="en-US" sz="4800" dirty="0" smtClean="0">
                <a:effectLst/>
              </a:rPr>
              <a:t>Cardiomyopathy </a:t>
            </a:r>
            <a:br>
              <a:rPr lang="en-US" sz="4800" dirty="0" smtClean="0">
                <a:effectLst/>
              </a:rPr>
            </a:br>
            <a:r>
              <a:rPr lang="en-US" sz="3600" dirty="0" smtClean="0">
                <a:effectLst/>
              </a:rPr>
              <a:t>versus</a:t>
            </a:r>
            <a:r>
              <a:rPr lang="en-US" sz="4800" dirty="0" smtClean="0">
                <a:effectLst/>
              </a:rPr>
              <a:t> </a:t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>Constrictive </a:t>
            </a:r>
            <a:r>
              <a:rPr lang="en-US" sz="4800" dirty="0">
                <a:effectLst/>
              </a:rPr>
              <a:t>P</a:t>
            </a:r>
            <a:r>
              <a:rPr lang="en-US" sz="4800" dirty="0" smtClean="0">
                <a:effectLst/>
              </a:rPr>
              <a:t>ericarditis:</a:t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>Challenges </a:t>
            </a:r>
            <a:r>
              <a:rPr lang="en-US" sz="4800" dirty="0">
                <a:effectLst/>
              </a:rPr>
              <a:t>of CMR diagnosis</a:t>
            </a:r>
            <a:endParaRPr lang="fr-FR" sz="4800" dirty="0"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84666" y="4975575"/>
            <a:ext cx="9330267" cy="2060222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effectLst/>
              </a:rPr>
              <a:t>Ismahen</a:t>
            </a:r>
            <a:r>
              <a:rPr lang="en-US" sz="2800" dirty="0" smtClean="0">
                <a:effectLst/>
              </a:rPr>
              <a:t> Ben Yaacoub-</a:t>
            </a:r>
            <a:r>
              <a:rPr lang="en-US" sz="2800" dirty="0" err="1" smtClean="0">
                <a:effectLst/>
              </a:rPr>
              <a:t>Kzadri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 smtClean="0">
                <a:effectLst/>
              </a:rPr>
              <a:t>sana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Harguem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>
                <a:effectLst/>
              </a:rPr>
              <a:t>R</a:t>
            </a:r>
            <a:r>
              <a:rPr lang="en-US" sz="2800" dirty="0" err="1" smtClean="0">
                <a:effectLst/>
              </a:rPr>
              <a:t>ym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Bennaceur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>
                <a:effectLst/>
              </a:rPr>
              <a:t>A</a:t>
            </a:r>
            <a:r>
              <a:rPr lang="en-US" sz="2800" dirty="0" err="1" smtClean="0">
                <a:effectLst/>
              </a:rPr>
              <a:t>icha</a:t>
            </a:r>
            <a:r>
              <a:rPr lang="en-US" sz="2800" dirty="0" smtClean="0">
                <a:effectLst/>
              </a:rPr>
              <a:t> Ben </a:t>
            </a:r>
            <a:r>
              <a:rPr lang="en-US" sz="2800" dirty="0" err="1" smtClean="0">
                <a:effectLst/>
              </a:rPr>
              <a:t>Miled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 err="1">
                <a:effectLst/>
              </a:rPr>
              <a:t>N</a:t>
            </a:r>
            <a:r>
              <a:rPr lang="en-US" sz="2800" dirty="0" err="1" smtClean="0">
                <a:effectLst/>
              </a:rPr>
              <a:t>ajla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Mnif</a:t>
            </a:r>
            <a:endParaRPr lang="fr-FR" sz="2800" dirty="0" smtClean="0">
              <a:effectLst/>
            </a:endParaRPr>
          </a:p>
          <a:p>
            <a:endParaRPr lang="fr-FR" sz="2800" dirty="0" smtClean="0"/>
          </a:p>
          <a:p>
            <a:r>
              <a:rPr lang="fr-FR" sz="2800" dirty="0" err="1" smtClean="0"/>
              <a:t>Radiology</a:t>
            </a:r>
            <a:r>
              <a:rPr lang="fr-FR" sz="2800" dirty="0" smtClean="0"/>
              <a:t> </a:t>
            </a:r>
            <a:r>
              <a:rPr lang="fr-FR" sz="2800" dirty="0" err="1" smtClean="0"/>
              <a:t>Department</a:t>
            </a:r>
            <a:r>
              <a:rPr lang="fr-FR" sz="2800" dirty="0" smtClean="0"/>
              <a:t>, Charles Nicolle </a:t>
            </a:r>
            <a:r>
              <a:rPr lang="fr-FR" sz="2800" dirty="0" err="1" smtClean="0"/>
              <a:t>Hospital</a:t>
            </a:r>
            <a:r>
              <a:rPr lang="fr-FR" sz="2800" dirty="0" smtClean="0"/>
              <a:t>, Tunis, </a:t>
            </a:r>
            <a:r>
              <a:rPr lang="fr-FR" sz="2800" dirty="0" err="1" smtClean="0"/>
              <a:t>Tunisia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286678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87286" y="2209800"/>
            <a:ext cx="8573208" cy="3657600"/>
          </a:xfrm>
        </p:spPr>
        <p:txBody>
          <a:bodyPr/>
          <a:lstStyle/>
          <a:p>
            <a:pPr algn="just"/>
            <a:r>
              <a:rPr lang="fr-FR" dirty="0" err="1" smtClean="0"/>
              <a:t>Clinica</a:t>
            </a:r>
            <a:r>
              <a:rPr lang="fr-FR" dirty="0" err="1" smtClean="0"/>
              <a:t>l</a:t>
            </a:r>
            <a:r>
              <a:rPr lang="fr-FR" dirty="0" smtClean="0"/>
              <a:t> </a:t>
            </a:r>
            <a:r>
              <a:rPr lang="fr-FR" dirty="0" err="1" smtClean="0"/>
              <a:t>feartues</a:t>
            </a:r>
            <a:r>
              <a:rPr lang="fr-FR" dirty="0" smtClean="0"/>
              <a:t>: </a:t>
            </a:r>
            <a:r>
              <a:rPr lang="fr-FR" dirty="0" err="1" smtClean="0"/>
              <a:t>both</a:t>
            </a:r>
            <a:r>
              <a:rPr lang="fr-FR" dirty="0" smtClean="0"/>
              <a:t>  </a:t>
            </a:r>
            <a:r>
              <a:rPr lang="fr-FR" dirty="0" err="1" smtClean="0"/>
              <a:t>diseases</a:t>
            </a:r>
            <a:r>
              <a:rPr lang="fr-FR" dirty="0" smtClean="0"/>
              <a:t> have non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. </a:t>
            </a:r>
            <a:r>
              <a:rPr lang="fr-FR" dirty="0" err="1" smtClean="0"/>
              <a:t>At</a:t>
            </a:r>
            <a:r>
              <a:rPr lang="fr-FR" dirty="0" smtClean="0"/>
              <a:t> an </a:t>
            </a:r>
            <a:r>
              <a:rPr lang="fr-FR" dirty="0" err="1" smtClean="0"/>
              <a:t>advanced</a:t>
            </a:r>
            <a:r>
              <a:rPr lang="fr-FR" dirty="0" smtClean="0"/>
              <a:t> stage,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of global </a:t>
            </a:r>
            <a:r>
              <a:rPr lang="fr-FR" dirty="0" err="1" smtClean="0"/>
              <a:t>heart</a:t>
            </a:r>
            <a:r>
              <a:rPr lang="fr-FR" dirty="0" smtClean="0"/>
              <a:t> </a:t>
            </a:r>
            <a:r>
              <a:rPr lang="fr-FR" dirty="0" err="1" smtClean="0"/>
              <a:t>failure</a:t>
            </a:r>
            <a:r>
              <a:rPr lang="fr-FR" dirty="0" smtClean="0"/>
              <a:t> are </a:t>
            </a:r>
            <a:r>
              <a:rPr lang="fr-FR" dirty="0" err="1" smtClean="0"/>
              <a:t>found</a:t>
            </a:r>
            <a:r>
              <a:rPr lang="fr-FR" dirty="0" smtClean="0"/>
              <a:t>,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ventricular</a:t>
            </a:r>
            <a:r>
              <a:rPr lang="fr-FR" dirty="0" smtClean="0"/>
              <a:t> dilatation.</a:t>
            </a:r>
          </a:p>
          <a:p>
            <a:pPr algn="just"/>
            <a:r>
              <a:rPr lang="fr-FR" dirty="0" err="1" smtClean="0"/>
              <a:t>Echocardiography</a:t>
            </a:r>
            <a:r>
              <a:rPr lang="fr-FR" dirty="0" smtClean="0"/>
              <a:t> and </a:t>
            </a:r>
            <a:r>
              <a:rPr lang="fr-FR" dirty="0" err="1" smtClean="0"/>
              <a:t>cardiac</a:t>
            </a:r>
            <a:r>
              <a:rPr lang="fr-FR" dirty="0" smtClean="0"/>
              <a:t> </a:t>
            </a:r>
            <a:r>
              <a:rPr lang="fr-FR" dirty="0" err="1" smtClean="0"/>
              <a:t>catheterization</a:t>
            </a:r>
            <a:r>
              <a:rPr lang="fr-FR" dirty="0" smtClean="0"/>
              <a:t>: </a:t>
            </a:r>
            <a:r>
              <a:rPr lang="fr-FR" dirty="0" err="1" smtClean="0"/>
              <a:t>findings</a:t>
            </a:r>
            <a:r>
              <a:rPr lang="fr-FR" dirty="0" smtClean="0"/>
              <a:t> in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diseases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in all respects.</a:t>
            </a:r>
          </a:p>
          <a:p>
            <a:pPr algn="just"/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discriminatif </a:t>
            </a:r>
            <a:r>
              <a:rPr lang="fr-FR" dirty="0" err="1" smtClean="0"/>
              <a:t>unless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sensibilityand</a:t>
            </a:r>
            <a:r>
              <a:rPr lang="fr-FR" dirty="0" smtClean="0"/>
              <a:t> </a:t>
            </a:r>
            <a:r>
              <a:rPr lang="fr-FR" dirty="0" err="1" smtClean="0"/>
              <a:t>specificity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6596" y="1450000"/>
            <a:ext cx="3518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Diagnostic </a:t>
            </a:r>
            <a:r>
              <a:rPr lang="fr-FR" sz="2800" dirty="0" err="1"/>
              <a:t>problems</a:t>
            </a:r>
            <a:r>
              <a:rPr lang="fr-FR" sz="2800" dirty="0"/>
              <a:t>: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424810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008" y="2119092"/>
            <a:ext cx="8406886" cy="4427096"/>
          </a:xfrm>
        </p:spPr>
        <p:txBody>
          <a:bodyPr>
            <a:normAutofit/>
          </a:bodyPr>
          <a:lstStyle/>
          <a:p>
            <a:pPr algn="just"/>
            <a:r>
              <a:rPr lang="fr-FR" dirty="0" err="1" smtClean="0"/>
              <a:t>Whatever</a:t>
            </a:r>
            <a:r>
              <a:rPr lang="fr-FR" dirty="0" smtClean="0"/>
              <a:t> the cause of RCM, the </a:t>
            </a:r>
            <a:r>
              <a:rPr lang="fr-FR" dirty="0" err="1" smtClean="0"/>
              <a:t>prognosis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</a:t>
            </a:r>
            <a:r>
              <a:rPr lang="fr-FR" dirty="0" err="1" smtClean="0"/>
              <a:t>mortality</a:t>
            </a:r>
            <a:r>
              <a:rPr lang="fr-FR" dirty="0" smtClean="0"/>
              <a:t>, </a:t>
            </a:r>
            <a:r>
              <a:rPr lang="fr-FR" dirty="0" err="1" smtClean="0"/>
              <a:t>mainly</a:t>
            </a:r>
            <a:r>
              <a:rPr lang="fr-FR" dirty="0" smtClean="0"/>
              <a:t> in </a:t>
            </a:r>
            <a:r>
              <a:rPr lang="fr-FR" dirty="0" err="1" smtClean="0"/>
              <a:t>pediatric</a:t>
            </a:r>
            <a:r>
              <a:rPr lang="fr-FR" dirty="0" smtClean="0"/>
              <a:t> population.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adults</a:t>
            </a:r>
            <a:r>
              <a:rPr lang="fr-FR" dirty="0" smtClean="0"/>
              <a:t>,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cardiac</a:t>
            </a:r>
            <a:r>
              <a:rPr lang="fr-FR" dirty="0" smtClean="0"/>
              <a:t> </a:t>
            </a:r>
            <a:r>
              <a:rPr lang="fr-FR" dirty="0" err="1" smtClean="0"/>
              <a:t>amyloidosis</a:t>
            </a:r>
            <a:r>
              <a:rPr lang="fr-FR" dirty="0" smtClean="0"/>
              <a:t>, one-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survival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.</a:t>
            </a:r>
            <a:endParaRPr lang="fr-FR" dirty="0" smtClean="0"/>
          </a:p>
          <a:p>
            <a:pPr algn="just"/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madatory</a:t>
            </a:r>
            <a:r>
              <a:rPr lang="fr-FR" dirty="0" smtClean="0"/>
              <a:t> to </a:t>
            </a:r>
            <a:r>
              <a:rPr lang="fr-FR" dirty="0" err="1" smtClean="0"/>
              <a:t>differenciate</a:t>
            </a:r>
            <a:r>
              <a:rPr lang="fr-FR" dirty="0" smtClean="0"/>
              <a:t> RCM </a:t>
            </a:r>
            <a:r>
              <a:rPr lang="fr-FR" dirty="0" err="1" smtClean="0"/>
              <a:t>from</a:t>
            </a:r>
            <a:r>
              <a:rPr lang="fr-FR" dirty="0" smtClean="0"/>
              <a:t> CCP, the latter </a:t>
            </a:r>
            <a:r>
              <a:rPr lang="fr-FR" dirty="0" err="1" smtClean="0"/>
              <a:t>being</a:t>
            </a:r>
            <a:r>
              <a:rPr lang="fr-FR" dirty="0" smtClean="0"/>
              <a:t> accessible to </a:t>
            </a:r>
            <a:r>
              <a:rPr lang="fr-FR" dirty="0" err="1" smtClean="0"/>
              <a:t>surgical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Actually</a:t>
            </a:r>
            <a:r>
              <a:rPr lang="fr-FR" dirty="0" smtClean="0"/>
              <a:t>, CCP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of good </a:t>
            </a:r>
            <a:r>
              <a:rPr lang="fr-FR" dirty="0" err="1" smtClean="0"/>
              <a:t>prognosis</a:t>
            </a:r>
            <a:r>
              <a:rPr lang="fr-FR" dirty="0" smtClean="0"/>
              <a:t> if </a:t>
            </a:r>
            <a:r>
              <a:rPr lang="fr-FR" dirty="0" err="1" smtClean="0"/>
              <a:t>surgical</a:t>
            </a:r>
            <a:r>
              <a:rPr lang="fr-FR" dirty="0" smtClean="0"/>
              <a:t> </a:t>
            </a:r>
            <a:r>
              <a:rPr lang="fr-FR" dirty="0" err="1" smtClean="0"/>
              <a:t>pericardectomy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in </a:t>
            </a:r>
            <a:r>
              <a:rPr lang="fr-FR" dirty="0" err="1" smtClean="0"/>
              <a:t>early</a:t>
            </a:r>
            <a:r>
              <a:rPr lang="fr-FR" dirty="0" smtClean="0"/>
              <a:t> stage.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2196" y="1450000"/>
            <a:ext cx="1769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/>
              <a:t>Prognosis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8150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10" y="2098660"/>
            <a:ext cx="8403230" cy="448690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 smtClean="0"/>
              <a:t>C</a:t>
            </a:r>
            <a:r>
              <a:rPr lang="fr-FR" dirty="0" smtClean="0"/>
              <a:t>MR </a:t>
            </a:r>
            <a:r>
              <a:rPr lang="fr-FR" dirty="0" err="1" smtClean="0"/>
              <a:t>findings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/>
              <a:t>:</a:t>
            </a:r>
            <a:endParaRPr lang="fr-FR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Morphologic</a:t>
            </a:r>
            <a:r>
              <a:rPr lang="fr-FR" dirty="0" smtClean="0"/>
              <a:t> anomalies:</a:t>
            </a:r>
            <a:endParaRPr lang="fr-FR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Pericardial</a:t>
            </a:r>
            <a:r>
              <a:rPr lang="fr-FR" dirty="0" smtClean="0"/>
              <a:t> </a:t>
            </a:r>
            <a:r>
              <a:rPr lang="fr-FR" dirty="0" err="1" smtClean="0"/>
              <a:t>thickening</a:t>
            </a:r>
            <a:r>
              <a:rPr lang="fr-FR" dirty="0" smtClean="0"/>
              <a:t>, </a:t>
            </a:r>
            <a:r>
              <a:rPr lang="fr-FR" dirty="0" err="1" smtClean="0"/>
              <a:t>enhancement</a:t>
            </a:r>
            <a:r>
              <a:rPr lang="fr-FR" dirty="0" smtClean="0"/>
              <a:t> </a:t>
            </a:r>
            <a:r>
              <a:rPr lang="fr-FR" dirty="0" smtClean="0"/>
              <a:t>and calcifications (CCP)</a:t>
            </a:r>
            <a:endParaRPr lang="fr-FR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M</a:t>
            </a:r>
            <a:r>
              <a:rPr lang="fr-FR" dirty="0" err="1" smtClean="0"/>
              <a:t>yocardial</a:t>
            </a:r>
            <a:r>
              <a:rPr lang="fr-FR" dirty="0" smtClean="0"/>
              <a:t> </a:t>
            </a:r>
            <a:r>
              <a:rPr lang="fr-FR" dirty="0" err="1" smtClean="0"/>
              <a:t>hypertrophy</a:t>
            </a:r>
            <a:r>
              <a:rPr lang="fr-FR" dirty="0" smtClean="0"/>
              <a:t>, </a:t>
            </a:r>
            <a:r>
              <a:rPr lang="fr-FR" dirty="0" err="1" smtClean="0"/>
              <a:t>myocardial</a:t>
            </a:r>
            <a:r>
              <a:rPr lang="fr-FR" dirty="0" smtClean="0"/>
              <a:t> LGE (RCM)</a:t>
            </a:r>
            <a:endParaRPr lang="fr-FR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Functional</a:t>
            </a:r>
            <a:r>
              <a:rPr lang="fr-FR" dirty="0" smtClean="0"/>
              <a:t> anomalies</a:t>
            </a:r>
            <a:r>
              <a:rPr lang="fr-FR" dirty="0" smtClean="0"/>
              <a:t>:</a:t>
            </a:r>
            <a:endParaRPr lang="fr-FR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Diastolic</a:t>
            </a:r>
            <a:r>
              <a:rPr lang="fr-FR" dirty="0" smtClean="0"/>
              <a:t> </a:t>
            </a:r>
            <a:r>
              <a:rPr lang="fr-FR" dirty="0" err="1" smtClean="0"/>
              <a:t>dysfunction</a:t>
            </a:r>
            <a:r>
              <a:rPr lang="fr-FR" dirty="0" smtClean="0"/>
              <a:t> (CCP/RCM)</a:t>
            </a:r>
            <a:endParaRPr lang="fr-FR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fr-FR" dirty="0" err="1" smtClean="0"/>
              <a:t>Respiratory</a:t>
            </a:r>
            <a:r>
              <a:rPr lang="fr-FR" dirty="0" smtClean="0"/>
              <a:t> variation of RV </a:t>
            </a:r>
            <a:r>
              <a:rPr lang="fr-FR" dirty="0" err="1" smtClean="0"/>
              <a:t>filling</a:t>
            </a:r>
            <a:r>
              <a:rPr lang="fr-FR" dirty="0" smtClean="0"/>
              <a:t> (CCP)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6596" y="1450000"/>
            <a:ext cx="1146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CMR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201720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964374"/>
          </a:xfrm>
        </p:spPr>
        <p:txBody>
          <a:bodyPr/>
          <a:lstStyle/>
          <a:p>
            <a:r>
              <a:rPr lang="fr-FR" sz="4000" dirty="0" smtClean="0"/>
              <a:t>CMR: CCP versus RCM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73322"/>
              </p:ext>
            </p:extLst>
          </p:nvPr>
        </p:nvGraphicFramePr>
        <p:xfrm>
          <a:off x="155224" y="1031610"/>
          <a:ext cx="8988777" cy="45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706"/>
                <a:gridCol w="2759269"/>
                <a:gridCol w="2684802"/>
              </a:tblGrid>
              <a:tr h="485688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CCP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RCM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Pericardial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thickening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++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Septal </a:t>
                      </a:r>
                      <a:r>
                        <a:rPr lang="fr-FR" sz="2000" dirty="0" err="1" smtClean="0"/>
                        <a:t>kinetic</a:t>
                      </a:r>
                      <a:r>
                        <a:rPr lang="fr-FR" sz="2000" dirty="0" smtClean="0"/>
                        <a:t> anomalies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++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 anchor="ctr"/>
                </a:tc>
              </a:tr>
              <a:tr h="586536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V</a:t>
                      </a:r>
                      <a:r>
                        <a:rPr lang="fr-FR" sz="2000" dirty="0" err="1" smtClean="0"/>
                        <a:t>entricular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interdependance</a:t>
                      </a:r>
                      <a:r>
                        <a:rPr lang="fr-FR" sz="2000" dirty="0" smtClean="0"/>
                        <a:t>, </a:t>
                      </a:r>
                      <a:r>
                        <a:rPr lang="fr-FR" sz="2000" dirty="0" err="1" smtClean="0"/>
                        <a:t>inspiratory</a:t>
                      </a:r>
                      <a:r>
                        <a:rPr lang="fr-FR" sz="2000" baseline="0" dirty="0" smtClean="0"/>
                        <a:t> accentuation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++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++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Auricular</a:t>
                      </a:r>
                      <a:r>
                        <a:rPr lang="fr-FR" sz="2000" baseline="0" dirty="0" smtClean="0"/>
                        <a:t> dilatation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+ou -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+++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Ventricular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hypertrophy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+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err="1" smtClean="0"/>
                        <a:t>V</a:t>
                      </a:r>
                      <a:r>
                        <a:rPr lang="fr-FR" sz="2000" dirty="0" err="1" smtClean="0"/>
                        <a:t>entricular</a:t>
                      </a:r>
                      <a:r>
                        <a:rPr lang="fr-FR" sz="2000" baseline="0" dirty="0" smtClean="0"/>
                        <a:t> volume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fr-FR" sz="2000" baseline="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lang="fr-FR" sz="2000" dirty="0" smtClean="0"/>
                        <a:t>N  </a:t>
                      </a:r>
                      <a:r>
                        <a:rPr lang="fr-FR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LV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s</a:t>
                      </a:r>
                      <a:r>
                        <a:rPr lang="fr-FR" sz="2000" dirty="0" err="1" smtClean="0"/>
                        <a:t>ystolic</a:t>
                      </a:r>
                      <a:r>
                        <a:rPr lang="fr-FR" sz="2000" dirty="0" smtClean="0"/>
                        <a:t> </a:t>
                      </a:r>
                      <a:r>
                        <a:rPr lang="fr-FR" sz="2000" dirty="0" err="1" smtClean="0"/>
                        <a:t>function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 ou diminué</a:t>
                      </a:r>
                      <a:endParaRPr lang="fr-FR" sz="2000" dirty="0"/>
                    </a:p>
                  </a:txBody>
                  <a:tcPr anchor="ctr"/>
                </a:tc>
              </a:tr>
              <a:tr h="48568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LGE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pericardial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myocardial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9562" y="5717771"/>
            <a:ext cx="9017404" cy="1102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dirty="0" smtClean="0"/>
              <a:t>All </a:t>
            </a:r>
            <a:r>
              <a:rPr lang="fr-FR" sz="2000" dirty="0" err="1" smtClean="0"/>
              <a:t>these</a:t>
            </a:r>
            <a:r>
              <a:rPr lang="fr-FR" sz="2000" dirty="0" smtClean="0"/>
              <a:t> </a:t>
            </a:r>
            <a:r>
              <a:rPr lang="fr-FR" sz="2000" dirty="0" err="1" smtClean="0"/>
              <a:t>findings</a:t>
            </a:r>
            <a:r>
              <a:rPr lang="fr-FR" sz="2000" dirty="0" smtClean="0"/>
              <a:t> have </a:t>
            </a:r>
            <a:r>
              <a:rPr lang="fr-FR" sz="2000" dirty="0" err="1" smtClean="0"/>
              <a:t>incomplete</a:t>
            </a:r>
            <a:r>
              <a:rPr lang="fr-FR" sz="2000" dirty="0" smtClean="0"/>
              <a:t> </a:t>
            </a:r>
            <a:r>
              <a:rPr lang="fr-FR" sz="2000" dirty="0" err="1" smtClean="0"/>
              <a:t>sensitivity</a:t>
            </a:r>
            <a:r>
              <a:rPr lang="fr-FR" sz="2000" dirty="0" smtClean="0"/>
              <a:t> and </a:t>
            </a:r>
            <a:r>
              <a:rPr lang="fr-FR" sz="2000" dirty="0" err="1" smtClean="0"/>
              <a:t>specificity</a:t>
            </a:r>
            <a:r>
              <a:rPr lang="fr-FR" sz="2000" dirty="0" smtClean="0"/>
              <a:t> </a:t>
            </a:r>
            <a:r>
              <a:rPr lang="fr-FR" sz="2000" dirty="0" smtClean="0"/>
              <a:t>for CCP versus RCM </a:t>
            </a:r>
            <a:r>
              <a:rPr lang="fr-FR" sz="2000" dirty="0" err="1" smtClean="0"/>
              <a:t>Considered</a:t>
            </a:r>
            <a:r>
              <a:rPr lang="fr-FR" sz="2000" dirty="0" smtClean="0"/>
              <a:t> </a:t>
            </a:r>
            <a:r>
              <a:rPr lang="fr-FR" sz="2000" dirty="0" err="1" smtClean="0"/>
              <a:t>separately</a:t>
            </a:r>
            <a:r>
              <a:rPr lang="fr-FR" sz="2000" dirty="0" smtClean="0"/>
              <a:t>, </a:t>
            </a:r>
            <a:r>
              <a:rPr lang="fr-FR" sz="2000" dirty="0" err="1" smtClean="0"/>
              <a:t>they</a:t>
            </a:r>
            <a:r>
              <a:rPr lang="fr-FR" sz="2000" dirty="0" smtClean="0"/>
              <a:t> have no diagnostic value.</a:t>
            </a:r>
            <a:endParaRPr lang="fr-FR" sz="2000" dirty="0" smtClean="0"/>
          </a:p>
          <a:p>
            <a:pPr algn="ctr">
              <a:lnSpc>
                <a:spcPct val="110000"/>
              </a:lnSpc>
            </a:pPr>
            <a:r>
              <a:rPr lang="fr-FR" sz="2000" dirty="0" smtClean="0"/>
              <a:t>The associatio</a:t>
            </a:r>
            <a:r>
              <a:rPr lang="fr-FR" sz="2000" dirty="0" smtClean="0"/>
              <a:t>n of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or all </a:t>
            </a:r>
            <a:r>
              <a:rPr lang="fr-FR" sz="2000" dirty="0" err="1" smtClean="0"/>
              <a:t>findings</a:t>
            </a:r>
            <a:r>
              <a:rPr lang="fr-FR" sz="2000" dirty="0" smtClean="0"/>
              <a:t> </a:t>
            </a:r>
            <a:r>
              <a:rPr lang="fr-FR" sz="2000" dirty="0" err="1" smtClean="0"/>
              <a:t>may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diagnostic.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3057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330" y="1693431"/>
            <a:ext cx="8230776" cy="490781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Differential diagnosis of CCP versus RCM is one of the most complicated diagnostic problems in cardiology practice. </a:t>
            </a: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dirty="0"/>
              <a:t>C</a:t>
            </a:r>
            <a:r>
              <a:rPr lang="en-US" dirty="0" smtClean="0"/>
              <a:t>linical features, </a:t>
            </a:r>
            <a:r>
              <a:rPr lang="en-US" dirty="0"/>
              <a:t>ultrasonography and hemodynamic findings</a:t>
            </a:r>
            <a:r>
              <a:rPr lang="en-US" dirty="0" smtClean="0"/>
              <a:t>, are non specific. 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MRI </a:t>
            </a:r>
            <a:r>
              <a:rPr lang="en-US" dirty="0"/>
              <a:t>can provide arguments in favor of a diagnosis and sometimes even completely redirect the diagnostic suspicion thanks to its ability to explore the heart muscle and its enhancement.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62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2023530"/>
            <a:ext cx="8839200" cy="441113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constrictrive</a:t>
            </a:r>
            <a:r>
              <a:rPr lang="fr-FR" dirty="0" smtClean="0"/>
              <a:t> </a:t>
            </a:r>
            <a:r>
              <a:rPr lang="fr-FR" dirty="0" err="1" smtClean="0"/>
              <a:t>pericarditis</a:t>
            </a:r>
            <a:r>
              <a:rPr lang="fr-FR" dirty="0" smtClean="0"/>
              <a:t> (CCP) and Restrictive </a:t>
            </a:r>
            <a:r>
              <a:rPr lang="fr-FR" dirty="0" err="1" smtClean="0"/>
              <a:t>cardiomyopathy</a:t>
            </a:r>
            <a:r>
              <a:rPr lang="fr-FR" dirty="0" smtClean="0"/>
              <a:t> (RCM)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, </a:t>
            </a:r>
            <a:r>
              <a:rPr lang="fr-FR" dirty="0" err="1" smtClean="0"/>
              <a:t>ultrasonographic</a:t>
            </a:r>
            <a:r>
              <a:rPr lang="fr-FR" dirty="0" smtClean="0"/>
              <a:t> and </a:t>
            </a:r>
            <a:r>
              <a:rPr lang="fr-FR" dirty="0" err="1" smtClean="0"/>
              <a:t>hemodynamic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, </a:t>
            </a:r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the </a:t>
            </a:r>
            <a:r>
              <a:rPr lang="fr-FR" dirty="0" err="1" smtClean="0"/>
              <a:t>differenciation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pathologies.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However, CCP and RCM have </a:t>
            </a:r>
            <a:r>
              <a:rPr lang="en-US" dirty="0"/>
              <a:t>very different prognosis and therapeutic implications</a:t>
            </a:r>
            <a:r>
              <a:rPr lang="en-US" dirty="0" smtClean="0"/>
              <a:t>.</a:t>
            </a:r>
            <a:endParaRPr lang="fr-FR" dirty="0"/>
          </a:p>
          <a:p>
            <a:pPr algn="just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aim of this </a:t>
            </a:r>
            <a:r>
              <a:rPr lang="en-US" dirty="0" smtClean="0"/>
              <a:t>work is </a:t>
            </a:r>
            <a:r>
              <a:rPr lang="en-US" dirty="0"/>
              <a:t>to determine the clinical utility of CMR for distinguishing both these </a:t>
            </a:r>
            <a:r>
              <a:rPr lang="en-US" dirty="0" smtClean="0"/>
              <a:t>disorders.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61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003" y="1523502"/>
            <a:ext cx="8881531" cy="4758266"/>
          </a:xfrm>
        </p:spPr>
        <p:txBody>
          <a:bodyPr>
            <a:noAutofit/>
          </a:bodyPr>
          <a:lstStyle/>
          <a:p>
            <a:pPr algn="just"/>
            <a:r>
              <a:rPr lang="en-US" sz="2300" dirty="0"/>
              <a:t>R</a:t>
            </a:r>
            <a:r>
              <a:rPr lang="en-US" sz="2300" dirty="0" smtClean="0"/>
              <a:t>etrospective </a:t>
            </a:r>
            <a:r>
              <a:rPr lang="en-US" sz="2300" dirty="0"/>
              <a:t>study of 16 patients investigated for clinical suspicion of RCM (n=9), CCP (n=4) or clinical and ultrasonography features that does not allow a diagnostic orientation in favor of CPC or RCM (n=3). </a:t>
            </a:r>
            <a:endParaRPr lang="en-US" sz="2300" dirty="0" smtClean="0"/>
          </a:p>
          <a:p>
            <a:pPr algn="just"/>
            <a:r>
              <a:rPr lang="en-US" sz="2300" dirty="0" smtClean="0"/>
              <a:t>Clinical </a:t>
            </a:r>
            <a:r>
              <a:rPr lang="en-US" sz="2300" dirty="0"/>
              <a:t>history and ultrasonography features were reviewed for all patients. </a:t>
            </a:r>
            <a:endParaRPr lang="en-US" sz="2300" dirty="0" smtClean="0"/>
          </a:p>
          <a:p>
            <a:pPr algn="just"/>
            <a:r>
              <a:rPr lang="en-US" sz="2300" dirty="0" smtClean="0"/>
              <a:t>CMR </a:t>
            </a:r>
            <a:r>
              <a:rPr lang="en-US" sz="2300" dirty="0"/>
              <a:t>was performed on 1.5 T </a:t>
            </a:r>
            <a:r>
              <a:rPr lang="en-US" sz="2300" dirty="0" smtClean="0"/>
              <a:t>scanner (GE HDXT):</a:t>
            </a:r>
          </a:p>
          <a:p>
            <a:pPr lvl="1" algn="just"/>
            <a:r>
              <a:rPr lang="en-US" sz="2100" dirty="0" smtClean="0"/>
              <a:t>Bright </a:t>
            </a:r>
            <a:r>
              <a:rPr lang="en-US" sz="2100" dirty="0"/>
              <a:t>blood Cine </a:t>
            </a:r>
            <a:r>
              <a:rPr lang="en-US" sz="2100" dirty="0" err="1"/>
              <a:t>bSSFP</a:t>
            </a:r>
            <a:r>
              <a:rPr lang="en-US" sz="2100" dirty="0"/>
              <a:t> </a:t>
            </a:r>
            <a:r>
              <a:rPr lang="en-US" sz="2100" dirty="0" smtClean="0"/>
              <a:t>(n=16)</a:t>
            </a:r>
          </a:p>
          <a:p>
            <a:pPr lvl="1" algn="just"/>
            <a:r>
              <a:rPr lang="en-US" sz="2100" dirty="0" smtClean="0"/>
              <a:t>Late </a:t>
            </a:r>
            <a:r>
              <a:rPr lang="en-US" sz="2100" dirty="0"/>
              <a:t>Gadolinium enhancement (LGE) sequences </a:t>
            </a:r>
            <a:r>
              <a:rPr lang="en-US" sz="2100" dirty="0" smtClean="0"/>
              <a:t>(n=16)</a:t>
            </a:r>
          </a:p>
          <a:p>
            <a:pPr lvl="1" algn="just"/>
            <a:r>
              <a:rPr lang="en-US" sz="2100" dirty="0" smtClean="0"/>
              <a:t>Dark </a:t>
            </a:r>
            <a:r>
              <a:rPr lang="en-US" sz="2100" dirty="0"/>
              <a:t>blood sequences </a:t>
            </a:r>
            <a:r>
              <a:rPr lang="en-US" sz="2100" dirty="0" smtClean="0"/>
              <a:t>(n=11) with </a:t>
            </a:r>
            <a:r>
              <a:rPr lang="en-US" sz="2100" dirty="0"/>
              <a:t>T2 (n=8) and T1 (n=6). </a:t>
            </a:r>
            <a:endParaRPr lang="en-US" sz="2100" dirty="0" smtClean="0"/>
          </a:p>
          <a:p>
            <a:pPr algn="just"/>
            <a:r>
              <a:rPr lang="en-US" sz="2300" dirty="0" smtClean="0"/>
              <a:t>All CMR </a:t>
            </a:r>
            <a:r>
              <a:rPr lang="en-US" sz="2300" dirty="0"/>
              <a:t>examinations were reviewed for kinetic, pericardial and LGE anomalies. 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241865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RESLUTS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1354665"/>
            <a:ext cx="8720666" cy="56557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Anomalies of cardiac kinetic (n=12) associated with features of severe diastolic dysfunction (n=7) and ventricular interdependence (n=6) were found</a:t>
            </a:r>
            <a:r>
              <a:rPr lang="en-US" dirty="0" smtClean="0"/>
              <a:t>.</a:t>
            </a:r>
          </a:p>
        </p:txBody>
      </p:sp>
      <p:pic>
        <p:nvPicPr>
          <p:cNvPr id="4" name="AOUADI KARIMA 4 cav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8542" t="33360" r="34232" b="23761"/>
          <a:stretch/>
        </p:blipFill>
        <p:spPr>
          <a:xfrm>
            <a:off x="685800" y="2775343"/>
            <a:ext cx="3245557" cy="3578494"/>
          </a:xfrm>
          <a:prstGeom prst="rect">
            <a:avLst/>
          </a:prstGeom>
        </p:spPr>
      </p:pic>
      <p:pic>
        <p:nvPicPr>
          <p:cNvPr id="5" name="GHARSALLI  4 cav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7733" t="12671" r="31373" b="23904"/>
          <a:stretch/>
        </p:blipFill>
        <p:spPr>
          <a:xfrm>
            <a:off x="4415883" y="2775343"/>
            <a:ext cx="4040730" cy="35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RESLUTS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1354665"/>
            <a:ext cx="8720666" cy="56557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Left ventricular hypertrophy was found in 3 patients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GHARSALLI JAMILA 3 cav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3644" t="25301" r="10277" b="22030"/>
          <a:stretch/>
        </p:blipFill>
        <p:spPr>
          <a:xfrm>
            <a:off x="4325285" y="2177534"/>
            <a:ext cx="4374069" cy="4108136"/>
          </a:xfrm>
          <a:prstGeom prst="rect">
            <a:avLst/>
          </a:prstGeom>
        </p:spPr>
      </p:pic>
      <p:pic>
        <p:nvPicPr>
          <p:cNvPr id="5" name="AZIZI NEJIB 3 cav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3295" y="2140934"/>
            <a:ext cx="3590185" cy="41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RESLUTS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1354665"/>
            <a:ext cx="8720666" cy="56557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Pericardial effusion (n=11) with pericardial thickening (n=3) were noticed. </a:t>
            </a:r>
          </a:p>
        </p:txBody>
      </p:sp>
      <p:pic>
        <p:nvPicPr>
          <p:cNvPr id="4" name="Image 3" descr="mattouss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524465"/>
            <a:ext cx="3834252" cy="3720353"/>
          </a:xfrm>
          <a:prstGeom prst="rect">
            <a:avLst/>
          </a:prstGeom>
        </p:spPr>
      </p:pic>
      <p:pic>
        <p:nvPicPr>
          <p:cNvPr id="5" name="Image 4" descr="mattoussi R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157" y="2524465"/>
            <a:ext cx="3810779" cy="37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RESLUTS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1354665"/>
            <a:ext cx="8720666" cy="56557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Non ischemic myocardial LGE was found in 4 patients, with typical features of amyloidosis in one. </a:t>
            </a:r>
          </a:p>
        </p:txBody>
      </p:sp>
      <p:pic>
        <p:nvPicPr>
          <p:cNvPr id="4" name="BEN KHALED LOTFI P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2276511"/>
            <a:ext cx="3598333" cy="4154142"/>
          </a:xfrm>
          <a:prstGeom prst="rect">
            <a:avLst/>
          </a:prstGeom>
        </p:spPr>
      </p:pic>
      <p:pic>
        <p:nvPicPr>
          <p:cNvPr id="5" name="Image 4" descr="2D MDE 8m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15775" r="17846" b="29352"/>
          <a:stretch/>
        </p:blipFill>
        <p:spPr>
          <a:xfrm>
            <a:off x="4452457" y="2269898"/>
            <a:ext cx="4004155" cy="41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RESLUTS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468" y="1354665"/>
            <a:ext cx="8720666" cy="565573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The final diagnosis was CCP in 2 patients, RCM in 6 patients, a mixed CCP with RCM in 2 patients. In 5 patients, neither CCP nor RCM was retained and in one patient CMR was inconclusive but rather more in favor of the diagnosis of CCP.</a:t>
            </a:r>
            <a:r>
              <a:rPr lang="fr-FR" dirty="0"/>
              <a:t> </a:t>
            </a:r>
            <a:endParaRPr lang="fr-FR" dirty="0"/>
          </a:p>
        </p:txBody>
      </p:sp>
      <p:pic>
        <p:nvPicPr>
          <p:cNvPr id="4" name="Image 3" descr="Fiesta 4 Ca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631" r="5873" b="19291"/>
          <a:stretch/>
        </p:blipFill>
        <p:spPr>
          <a:xfrm>
            <a:off x="972016" y="3121326"/>
            <a:ext cx="3684251" cy="3542635"/>
          </a:xfrm>
          <a:prstGeom prst="rect">
            <a:avLst/>
          </a:prstGeom>
        </p:spPr>
      </p:pic>
      <p:pic>
        <p:nvPicPr>
          <p:cNvPr id="5" name="Image 4" descr="2D MDE 4 CAV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616" r="8958" b="16383"/>
          <a:stretch/>
        </p:blipFill>
        <p:spPr>
          <a:xfrm>
            <a:off x="4766013" y="3121326"/>
            <a:ext cx="3830532" cy="35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DEFINITIONS: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CCP: </a:t>
            </a:r>
            <a:r>
              <a:rPr lang="fr-FR" dirty="0" err="1" smtClean="0"/>
              <a:t>diastolic</a:t>
            </a:r>
            <a:r>
              <a:rPr lang="fr-FR" dirty="0" smtClean="0"/>
              <a:t> </a:t>
            </a:r>
            <a:r>
              <a:rPr lang="fr-FR" dirty="0" err="1" smtClean="0"/>
              <a:t>dysfunction</a:t>
            </a:r>
            <a:r>
              <a:rPr lang="fr-FR" dirty="0" smtClean="0"/>
              <a:t> due to </a:t>
            </a:r>
            <a:r>
              <a:rPr lang="fr-FR" dirty="0" err="1" smtClean="0"/>
              <a:t>loss</a:t>
            </a:r>
            <a:r>
              <a:rPr lang="fr-FR" dirty="0" smtClean="0"/>
              <a:t> of </a:t>
            </a:r>
            <a:r>
              <a:rPr lang="fr-FR" dirty="0" err="1" smtClean="0"/>
              <a:t>percardial</a:t>
            </a:r>
            <a:r>
              <a:rPr lang="fr-FR" dirty="0" smtClean="0"/>
              <a:t> </a:t>
            </a:r>
            <a:r>
              <a:rPr lang="fr-FR" dirty="0" err="1" smtClean="0"/>
              <a:t>compliance</a:t>
            </a:r>
            <a:r>
              <a:rPr lang="fr-FR" dirty="0"/>
              <a:t>.</a:t>
            </a:r>
            <a:endParaRPr lang="fr-FR" dirty="0" smtClean="0"/>
          </a:p>
          <a:p>
            <a:pPr>
              <a:buFont typeface="Wingdings" charset="2"/>
              <a:buChar char="§"/>
            </a:pPr>
            <a:r>
              <a:rPr lang="fr-FR" dirty="0" smtClean="0"/>
              <a:t>RCM</a:t>
            </a:r>
            <a:r>
              <a:rPr lang="fr-FR" dirty="0" smtClean="0"/>
              <a:t>: </a:t>
            </a:r>
            <a:r>
              <a:rPr lang="fr-FR" dirty="0" err="1" smtClean="0"/>
              <a:t>diastolic</a:t>
            </a:r>
            <a:r>
              <a:rPr lang="fr-FR" dirty="0" smtClean="0"/>
              <a:t> </a:t>
            </a:r>
            <a:r>
              <a:rPr lang="fr-FR" dirty="0" err="1" smtClean="0"/>
              <a:t>dysfunction</a:t>
            </a:r>
            <a:r>
              <a:rPr lang="fr-FR" dirty="0" smtClean="0"/>
              <a:t> </a:t>
            </a:r>
            <a:r>
              <a:rPr lang="fr-FR" dirty="0" smtClean="0"/>
              <a:t>due to </a:t>
            </a:r>
            <a:r>
              <a:rPr lang="fr-FR" dirty="0" err="1" smtClean="0"/>
              <a:t>loss</a:t>
            </a:r>
            <a:r>
              <a:rPr lang="fr-FR" dirty="0" smtClean="0"/>
              <a:t> of </a:t>
            </a:r>
            <a:r>
              <a:rPr lang="fr-FR" dirty="0" err="1" smtClean="0"/>
              <a:t>diastolic</a:t>
            </a:r>
            <a:r>
              <a:rPr lang="fr-FR" dirty="0" smtClean="0"/>
              <a:t> volume of one 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ventricle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preserved</a:t>
            </a:r>
            <a:r>
              <a:rPr lang="fr-FR" dirty="0" smtClean="0"/>
              <a:t> </a:t>
            </a:r>
            <a:r>
              <a:rPr lang="fr-FR" dirty="0" err="1" smtClean="0"/>
              <a:t>systolic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010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euille">
  <a:themeElements>
    <a:clrScheme name="Feuille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euill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euill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Feuille.thmx</Template>
  <TotalTime>15863</TotalTime>
  <Words>718</Words>
  <Application>Microsoft Macintosh PowerPoint</Application>
  <PresentationFormat>Présentation à l'écran (4:3)</PresentationFormat>
  <Paragraphs>83</Paragraphs>
  <Slides>14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Feuille</vt:lpstr>
      <vt:lpstr>Restrictive Cardiomyopathy  versus  Constrictive Pericarditis:  Challenges of CMR diagnosis</vt:lpstr>
      <vt:lpstr>INTRODUCTION</vt:lpstr>
      <vt:lpstr>METHODS</vt:lpstr>
      <vt:lpstr>RESLUTS</vt:lpstr>
      <vt:lpstr>RESLUTS</vt:lpstr>
      <vt:lpstr>RESLUTS</vt:lpstr>
      <vt:lpstr>RESLUTS</vt:lpstr>
      <vt:lpstr>RESLUTS</vt:lpstr>
      <vt:lpstr>DISCUSSION</vt:lpstr>
      <vt:lpstr>DISCUSSION</vt:lpstr>
      <vt:lpstr>DISCUSSION</vt:lpstr>
      <vt:lpstr>DISCUSSION</vt:lpstr>
      <vt:lpstr>CMR: CCP versus RCM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Péricardite chronique constrictive versus cardiomyopathie restrictive : Apport de l’IRM</dc:title>
  <dc:creator>Ishmahen Ben Yaacoub</dc:creator>
  <cp:lastModifiedBy>Ishmahen Ben Yaacoub</cp:lastModifiedBy>
  <cp:revision>63</cp:revision>
  <dcterms:created xsi:type="dcterms:W3CDTF">2012-09-15T21:48:52Z</dcterms:created>
  <dcterms:modified xsi:type="dcterms:W3CDTF">2014-05-14T20:50:43Z</dcterms:modified>
</cp:coreProperties>
</file>